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8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13-Jan-2016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Spatial Data Quality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9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 level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Attribute </a:t>
            </a:r>
            <a:r>
              <a:rPr lang="en-US" b="1" dirty="0"/>
              <a:t>Accuracy: </a:t>
            </a:r>
            <a:endParaRPr lang="en-US" dirty="0"/>
          </a:p>
          <a:p>
            <a:r>
              <a:rPr lang="en-US" dirty="0" smtClean="0"/>
              <a:t>Continuous </a:t>
            </a:r>
            <a:r>
              <a:rPr lang="en-US" dirty="0"/>
              <a:t>variables can take on any number of value. </a:t>
            </a:r>
          </a:p>
          <a:p>
            <a:r>
              <a:rPr lang="en-US" dirty="0" smtClean="0"/>
              <a:t>Temperature </a:t>
            </a:r>
            <a:endParaRPr lang="en-US" dirty="0"/>
          </a:p>
          <a:p>
            <a:r>
              <a:rPr lang="en-US" dirty="0" smtClean="0"/>
              <a:t>Average </a:t>
            </a:r>
            <a:r>
              <a:rPr lang="en-US" dirty="0"/>
              <a:t>property value are continuous </a:t>
            </a:r>
          </a:p>
          <a:p>
            <a:r>
              <a:rPr lang="en-US" dirty="0" smtClean="0"/>
              <a:t>Hence</a:t>
            </a:r>
            <a:r>
              <a:rPr lang="en-US" dirty="0"/>
              <a:t>, the variable can take on any value so intermediate values are valid.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 level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/>
              <a:t>Logical Consistency</a:t>
            </a:r>
            <a:r>
              <a:rPr lang="en-US" dirty="0"/>
              <a:t>: refers to how well logical relations among data elements are maintained . </a:t>
            </a:r>
          </a:p>
          <a:p>
            <a:r>
              <a:rPr lang="en-US" dirty="0" smtClean="0"/>
              <a:t>For </a:t>
            </a:r>
            <a:r>
              <a:rPr lang="en-US" dirty="0"/>
              <a:t>Example </a:t>
            </a:r>
          </a:p>
          <a:p>
            <a:r>
              <a:rPr lang="en-US" dirty="0" smtClean="0"/>
              <a:t>There </a:t>
            </a:r>
            <a:r>
              <a:rPr lang="en-US" dirty="0"/>
              <a:t>must be a consistency between forest stand boundaries and to the center of adjacent roads </a:t>
            </a:r>
          </a:p>
          <a:p>
            <a:r>
              <a:rPr lang="en-US" dirty="0" smtClean="0"/>
              <a:t>Political </a:t>
            </a:r>
            <a:r>
              <a:rPr lang="en-US" dirty="0"/>
              <a:t>and administrative boundaries defined by physical features should precisely overlay those features. </a:t>
            </a:r>
          </a:p>
          <a:p>
            <a:r>
              <a:rPr lang="en-US" dirty="0" smtClean="0"/>
              <a:t>The </a:t>
            </a:r>
            <a:r>
              <a:rPr lang="en-US" dirty="0"/>
              <a:t>edge of the property that borders a lake should coincide with the lake boundary.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 level components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7239000" cy="380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6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 level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Logical Consistency: </a:t>
            </a:r>
            <a:r>
              <a:rPr lang="en-US" dirty="0"/>
              <a:t>is best addressed before data are entered in GIS data base. Hence, there is no standard measure of logical consistency. </a:t>
            </a:r>
          </a:p>
          <a:p>
            <a:r>
              <a:rPr lang="en-US" dirty="0"/>
              <a:t>The map preparation stage includes to check, redraft (correct errors), and reconcile discrepancies , known as conflation process.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 level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/>
              <a:t>Resolution</a:t>
            </a:r>
            <a:r>
              <a:rPr lang="en-US" dirty="0"/>
              <a:t>: of a data set is the smallest understandable unit or the smallest unit represented. </a:t>
            </a:r>
          </a:p>
          <a:p>
            <a:r>
              <a:rPr lang="en-US" dirty="0" smtClean="0"/>
              <a:t>In </a:t>
            </a:r>
            <a:r>
              <a:rPr lang="en-US" dirty="0"/>
              <a:t>aerial camera or in satellite images the smallest units that can be understood , called spatial resolution. </a:t>
            </a:r>
          </a:p>
          <a:p>
            <a:r>
              <a:rPr lang="en-US" dirty="0" smtClean="0"/>
              <a:t>Area </a:t>
            </a:r>
            <a:r>
              <a:rPr lang="en-US" dirty="0"/>
              <a:t>of the earth’s surface represented in a single digital image value is known as spatial resolution. </a:t>
            </a:r>
          </a:p>
          <a:p>
            <a:r>
              <a:rPr lang="en-US" dirty="0" smtClean="0"/>
              <a:t>For </a:t>
            </a:r>
            <a:r>
              <a:rPr lang="en-US" dirty="0"/>
              <a:t>thematic maps such as soil maps, land use maps, the resolution is the size of the smallest object that is represented , called minimum mapping unit.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 level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Resolution: </a:t>
            </a:r>
            <a:r>
              <a:rPr lang="en-US" dirty="0"/>
              <a:t>But geographic data stored in GIS data base can be represented at any scale. </a:t>
            </a:r>
          </a:p>
          <a:p>
            <a:r>
              <a:rPr lang="en-US" dirty="0" smtClean="0"/>
              <a:t>Labeling </a:t>
            </a:r>
            <a:r>
              <a:rPr lang="en-US" dirty="0"/>
              <a:t>and other map details can be added according to the required output scale. </a:t>
            </a:r>
          </a:p>
          <a:p>
            <a:r>
              <a:rPr lang="en-US" dirty="0" smtClean="0"/>
              <a:t>Data </a:t>
            </a:r>
            <a:r>
              <a:rPr lang="en-US" dirty="0"/>
              <a:t>do not have a specific scale, they are produced according to the resolution and accuracy required to produce intended results.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b="1" dirty="0" smtClean="0"/>
          </a:p>
          <a:p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 </a:t>
            </a:r>
            <a:r>
              <a:rPr lang="en-US" sz="4400" b="1" dirty="0" smtClean="0"/>
              <a:t>     Macro </a:t>
            </a:r>
            <a:r>
              <a:rPr lang="en-US" sz="4400" b="1" dirty="0"/>
              <a:t>Level Components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87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 level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Macro level components of data quality pertain to the data set as a whole. </a:t>
            </a:r>
          </a:p>
          <a:p>
            <a:r>
              <a:rPr lang="en-US" dirty="0" smtClean="0"/>
              <a:t>Such </a:t>
            </a:r>
            <a:r>
              <a:rPr lang="en-US" dirty="0"/>
              <a:t>as; </a:t>
            </a:r>
          </a:p>
          <a:p>
            <a:r>
              <a:rPr lang="en-US" dirty="0" smtClean="0"/>
              <a:t>Completeness </a:t>
            </a:r>
            <a:endParaRPr lang="en-US" dirty="0"/>
          </a:p>
          <a:p>
            <a:r>
              <a:rPr lang="en-US" dirty="0" smtClean="0"/>
              <a:t>Time </a:t>
            </a:r>
            <a:endParaRPr lang="en-US" dirty="0"/>
          </a:p>
          <a:p>
            <a:r>
              <a:rPr lang="en-US" dirty="0" smtClean="0"/>
              <a:t>Lineage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level components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/>
              <a:t>Completeness: </a:t>
            </a:r>
            <a:r>
              <a:rPr lang="en-US" dirty="0"/>
              <a:t>is further sub divided into three parts are; </a:t>
            </a:r>
          </a:p>
          <a:p>
            <a:r>
              <a:rPr lang="en-US" dirty="0" smtClean="0"/>
              <a:t>Completeness </a:t>
            </a:r>
            <a:r>
              <a:rPr lang="en-US" dirty="0"/>
              <a:t>of coverage </a:t>
            </a:r>
          </a:p>
          <a:p>
            <a:r>
              <a:rPr lang="en-US" dirty="0" smtClean="0"/>
              <a:t>Completeness </a:t>
            </a:r>
            <a:r>
              <a:rPr lang="en-US" dirty="0"/>
              <a:t>of classification </a:t>
            </a:r>
          </a:p>
          <a:p>
            <a:r>
              <a:rPr lang="en-US" dirty="0" smtClean="0"/>
              <a:t>Completeness </a:t>
            </a:r>
            <a:r>
              <a:rPr lang="en-US" dirty="0"/>
              <a:t>of verification </a:t>
            </a:r>
          </a:p>
          <a:p>
            <a:r>
              <a:rPr lang="en-US" dirty="0" smtClean="0"/>
              <a:t>The </a:t>
            </a:r>
            <a:r>
              <a:rPr lang="en-US" dirty="0"/>
              <a:t>completeness of coverage is the proportion of data available for area of interest. </a:t>
            </a:r>
          </a:p>
          <a:p>
            <a:r>
              <a:rPr lang="en-US" dirty="0" smtClean="0"/>
              <a:t>A </a:t>
            </a:r>
            <a:r>
              <a:rPr lang="en-US" dirty="0"/>
              <a:t>data set may not provide complete aerial view or attribute data may not be available some of the data set.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Data quality standards must serve the needs of the users according to their budget, technical capabilities, and rate of production.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level components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Completeness of classification is an assessment of how well the cohesion classification is able to represent the data.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level components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b="1" dirty="0" smtClean="0"/>
              <a:t>   Forest </a:t>
            </a:r>
            <a:r>
              <a:rPr lang="en-US" dirty="0"/>
              <a:t>(Conifer and </a:t>
            </a:r>
            <a:r>
              <a:rPr lang="en-US" dirty="0" smtClean="0"/>
              <a:t>deciduous classification</a:t>
            </a:r>
            <a:r>
              <a:rPr lang="en-US" dirty="0"/>
              <a:t>)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   Urban </a:t>
            </a:r>
            <a:r>
              <a:rPr lang="en-US" dirty="0"/>
              <a:t>(Residential ,</a:t>
            </a:r>
            <a:r>
              <a:rPr lang="en-US" dirty="0" smtClean="0"/>
              <a:t>Commercial, Industry) </a:t>
            </a:r>
          </a:p>
          <a:p>
            <a:pPr marL="0" indent="0">
              <a:buNone/>
            </a:pPr>
            <a:r>
              <a:rPr lang="en-US" b="1" dirty="0" smtClean="0"/>
              <a:t>    Water </a:t>
            </a:r>
            <a:r>
              <a:rPr lang="en-US" dirty="0"/>
              <a:t>(Salinity classification)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Agriculture</a:t>
            </a:r>
            <a:endParaRPr lang="en-US" b="1" dirty="0"/>
          </a:p>
          <a:p>
            <a:r>
              <a:rPr lang="en-US" dirty="0" smtClean="0"/>
              <a:t>Grains </a:t>
            </a:r>
            <a:endParaRPr lang="en-US" dirty="0"/>
          </a:p>
          <a:p>
            <a:r>
              <a:rPr lang="en-US" dirty="0" smtClean="0"/>
              <a:t>Truck </a:t>
            </a:r>
            <a:r>
              <a:rPr lang="en-US" dirty="0"/>
              <a:t>crops </a:t>
            </a:r>
          </a:p>
          <a:p>
            <a:r>
              <a:rPr lang="en-US" dirty="0" smtClean="0"/>
              <a:t>Carrots </a:t>
            </a:r>
            <a:endParaRPr lang="en-US" dirty="0"/>
          </a:p>
          <a:p>
            <a:r>
              <a:rPr lang="en-US" dirty="0" smtClean="0"/>
              <a:t>Tomatoes </a:t>
            </a:r>
            <a:endParaRPr lang="en-US" dirty="0"/>
          </a:p>
          <a:p>
            <a:r>
              <a:rPr lang="en-US" dirty="0" smtClean="0"/>
              <a:t>Other </a:t>
            </a:r>
            <a:endParaRPr lang="en-US" dirty="0"/>
          </a:p>
          <a:p>
            <a:pPr marL="114300" indent="0">
              <a:buNone/>
            </a:pPr>
            <a:r>
              <a:rPr lang="en-US" b="1" dirty="0" smtClean="0"/>
              <a:t>Live </a:t>
            </a:r>
            <a:r>
              <a:rPr lang="en-US" b="1" dirty="0"/>
              <a:t>stock </a:t>
            </a:r>
          </a:p>
          <a:p>
            <a:r>
              <a:rPr lang="en-US" dirty="0" smtClean="0"/>
              <a:t>Cattle </a:t>
            </a:r>
            <a:endParaRPr lang="en-US" dirty="0"/>
          </a:p>
          <a:p>
            <a:r>
              <a:rPr lang="en-US" dirty="0" smtClean="0"/>
              <a:t>Hog </a:t>
            </a:r>
            <a:endParaRPr lang="en-US" dirty="0"/>
          </a:p>
          <a:p>
            <a:r>
              <a:rPr lang="en-US" dirty="0" smtClean="0"/>
              <a:t>Sheep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level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Completeness of Verification refers to field measurements or other independence sources of information that were used to develop the data. </a:t>
            </a:r>
          </a:p>
          <a:p>
            <a:pPr marL="114300" indent="0">
              <a:buNone/>
            </a:pPr>
            <a:r>
              <a:rPr lang="en-US" dirty="0" smtClean="0"/>
              <a:t>For </a:t>
            </a:r>
            <a:r>
              <a:rPr lang="en-US" dirty="0"/>
              <a:t>example </a:t>
            </a:r>
          </a:p>
          <a:p>
            <a:r>
              <a:rPr lang="en-US" dirty="0" smtClean="0"/>
              <a:t>A </a:t>
            </a:r>
            <a:r>
              <a:rPr lang="en-US" dirty="0"/>
              <a:t>geologist can verify the quality of the data by applying solid line to a map rocks types as he has direct field evidence.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level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b="1" dirty="0"/>
              <a:t>Time: </a:t>
            </a:r>
            <a:r>
              <a:rPr lang="en-US" dirty="0"/>
              <a:t>is very important factor when using different types of geographic data such as demographic, Land cover. </a:t>
            </a:r>
          </a:p>
          <a:p>
            <a:r>
              <a:rPr lang="en-US" dirty="0" smtClean="0"/>
              <a:t>The </a:t>
            </a:r>
            <a:r>
              <a:rPr lang="en-US" dirty="0"/>
              <a:t>time aspect of data quality is most commonly reported as the date of the source material , such as the date of aerial photography. </a:t>
            </a:r>
          </a:p>
          <a:p>
            <a:r>
              <a:rPr lang="en-US" dirty="0" smtClean="0"/>
              <a:t>Topographic </a:t>
            </a:r>
            <a:r>
              <a:rPr lang="en-US" dirty="0"/>
              <a:t>maps include updated information. </a:t>
            </a:r>
          </a:p>
          <a:p>
            <a:r>
              <a:rPr lang="en-US" dirty="0" smtClean="0"/>
              <a:t>Forest </a:t>
            </a:r>
            <a:r>
              <a:rPr lang="en-US" dirty="0"/>
              <a:t>inventory maps may be updated on a 5 to 10 years. </a:t>
            </a:r>
          </a:p>
          <a:p>
            <a:r>
              <a:rPr lang="en-US" dirty="0" smtClean="0"/>
              <a:t>Crop </a:t>
            </a:r>
            <a:r>
              <a:rPr lang="en-US" dirty="0"/>
              <a:t>condition changes rapidly ,hence updated on a weekly basis. </a:t>
            </a:r>
          </a:p>
          <a:p>
            <a:r>
              <a:rPr lang="en-US" dirty="0" smtClean="0"/>
              <a:t>Flood </a:t>
            </a:r>
            <a:r>
              <a:rPr lang="en-US" dirty="0"/>
              <a:t>prone areas map are updated on daily basis.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level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Lineage: </a:t>
            </a:r>
            <a:r>
              <a:rPr lang="en-US" dirty="0"/>
              <a:t>Processing steps to produce a data set is called lineage. </a:t>
            </a:r>
          </a:p>
          <a:p>
            <a:r>
              <a:rPr lang="en-US" dirty="0" smtClean="0"/>
              <a:t>Transaction </a:t>
            </a:r>
            <a:r>
              <a:rPr lang="en-US" dirty="0"/>
              <a:t>records </a:t>
            </a:r>
          </a:p>
          <a:p>
            <a:r>
              <a:rPr lang="en-US" dirty="0" smtClean="0"/>
              <a:t> </a:t>
            </a:r>
            <a:r>
              <a:rPr lang="en-US" dirty="0"/>
              <a:t>field notes </a:t>
            </a:r>
          </a:p>
          <a:p>
            <a:r>
              <a:rPr lang="en-US" dirty="0" smtClean="0"/>
              <a:t> </a:t>
            </a:r>
            <a:r>
              <a:rPr lang="en-US" dirty="0"/>
              <a:t>air photos and other maps. </a:t>
            </a:r>
          </a:p>
          <a:p>
            <a:r>
              <a:rPr lang="en-US" dirty="0" smtClean="0"/>
              <a:t>Each </a:t>
            </a:r>
            <a:r>
              <a:rPr lang="en-US" dirty="0"/>
              <a:t>data source and processing method introduces a level of error into the information that is ultimately produced.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</a:t>
            </a:r>
            <a:r>
              <a:rPr lang="en-US" sz="4400" b="1" dirty="0" smtClean="0"/>
              <a:t>Usage </a:t>
            </a:r>
            <a:r>
              <a:rPr lang="en-US" sz="4400" b="1" dirty="0"/>
              <a:t>Components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346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Usage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Accessibility: refers to the ease of obtaining data . </a:t>
            </a:r>
          </a:p>
          <a:p>
            <a:r>
              <a:rPr lang="en-US" dirty="0" smtClean="0"/>
              <a:t>Government </a:t>
            </a:r>
            <a:r>
              <a:rPr lang="en-US" dirty="0"/>
              <a:t>held data </a:t>
            </a:r>
          </a:p>
          <a:p>
            <a:r>
              <a:rPr lang="en-US" dirty="0" smtClean="0"/>
              <a:t>Privately </a:t>
            </a:r>
            <a:r>
              <a:rPr lang="en-US" dirty="0"/>
              <a:t>held data </a:t>
            </a:r>
          </a:p>
          <a:p>
            <a:r>
              <a:rPr lang="en-US" dirty="0" smtClean="0"/>
              <a:t>Direct </a:t>
            </a:r>
            <a:r>
              <a:rPr lang="en-US" dirty="0"/>
              <a:t>and indirect cost of the data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Data input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Error in field data collection</a:t>
            </a:r>
          </a:p>
          <a:p>
            <a:r>
              <a:rPr lang="en-US" dirty="0" smtClean="0"/>
              <a:t>Error in base map</a:t>
            </a:r>
          </a:p>
          <a:p>
            <a:r>
              <a:rPr lang="en-US" dirty="0" smtClean="0"/>
              <a:t>Error in the analysis of remote sensing data</a:t>
            </a:r>
          </a:p>
          <a:p>
            <a:r>
              <a:rPr lang="en-US" dirty="0" smtClean="0"/>
              <a:t>Digitization error by operator or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50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Data storage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Data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Insufficient numerical precision</a:t>
            </a:r>
          </a:p>
          <a:p>
            <a:r>
              <a:rPr lang="en-US" dirty="0" smtClean="0"/>
              <a:t>Insufficient spatial precision</a:t>
            </a:r>
          </a:p>
          <a:p>
            <a:endParaRPr lang="en-US" dirty="0"/>
          </a:p>
          <a:p>
            <a:r>
              <a:rPr lang="en-US" dirty="0" smtClean="0"/>
              <a:t>Inappropriate class intervals</a:t>
            </a:r>
          </a:p>
          <a:p>
            <a:r>
              <a:rPr lang="en-US" dirty="0" smtClean="0"/>
              <a:t>slivers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80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Data out put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of result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Scaling inaccuracies</a:t>
            </a:r>
          </a:p>
          <a:p>
            <a:r>
              <a:rPr lang="en-US" dirty="0" smtClean="0"/>
              <a:t>Error caused by inaccurate of the output devices</a:t>
            </a:r>
          </a:p>
          <a:p>
            <a:endParaRPr lang="en-US" dirty="0" smtClean="0"/>
          </a:p>
          <a:p>
            <a:r>
              <a:rPr lang="en-US" dirty="0" smtClean="0"/>
              <a:t>Information may be incorrectly understand</a:t>
            </a:r>
          </a:p>
          <a:p>
            <a:r>
              <a:rPr lang="en-US" dirty="0" smtClean="0"/>
              <a:t>Information may be inappropriately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8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spatial data quality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are 9 components that affect the quality of the data. </a:t>
            </a:r>
          </a:p>
          <a:p>
            <a:r>
              <a:rPr lang="en-US" dirty="0" smtClean="0"/>
              <a:t>These </a:t>
            </a:r>
            <a:r>
              <a:rPr lang="en-US" dirty="0"/>
              <a:t>components have been grouped into 3 categories are: </a:t>
            </a:r>
          </a:p>
          <a:p>
            <a:r>
              <a:rPr lang="en-US" dirty="0"/>
              <a:t>1.Micro Level Components </a:t>
            </a:r>
          </a:p>
          <a:p>
            <a:r>
              <a:rPr lang="en-US" dirty="0"/>
              <a:t>2.Macro Level Components </a:t>
            </a:r>
          </a:p>
          <a:p>
            <a:r>
              <a:rPr lang="en-US" dirty="0"/>
              <a:t>3.Usage Components.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     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 smtClean="0"/>
              <a:t>      Micro </a:t>
            </a:r>
            <a:r>
              <a:rPr lang="en-US" sz="4400" b="1" dirty="0"/>
              <a:t>Level Components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734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level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Micro level components are data quality factors that pertain to the individual data elements. </a:t>
            </a:r>
          </a:p>
          <a:p>
            <a:r>
              <a:rPr lang="en-US" dirty="0" smtClean="0"/>
              <a:t>Positional </a:t>
            </a:r>
            <a:r>
              <a:rPr lang="en-US" dirty="0"/>
              <a:t>Accuracy </a:t>
            </a:r>
          </a:p>
          <a:p>
            <a:r>
              <a:rPr lang="en-US" dirty="0" smtClean="0"/>
              <a:t>Attribute </a:t>
            </a:r>
            <a:r>
              <a:rPr lang="en-US" dirty="0"/>
              <a:t>Accuracy </a:t>
            </a:r>
          </a:p>
          <a:p>
            <a:r>
              <a:rPr lang="en-US" dirty="0" smtClean="0"/>
              <a:t>Logical </a:t>
            </a:r>
            <a:r>
              <a:rPr lang="en-US" dirty="0"/>
              <a:t>Consistency </a:t>
            </a:r>
          </a:p>
          <a:p>
            <a:r>
              <a:rPr lang="en-US" dirty="0" smtClean="0"/>
              <a:t>Resolution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 level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b="1" dirty="0" smtClean="0"/>
              <a:t>Positional </a:t>
            </a:r>
            <a:r>
              <a:rPr lang="en-US" b="1" dirty="0"/>
              <a:t>Accuracy: </a:t>
            </a:r>
            <a:endParaRPr lang="en-US" b="1" dirty="0" smtClean="0"/>
          </a:p>
          <a:p>
            <a:r>
              <a:rPr lang="en-US" dirty="0" smtClean="0"/>
              <a:t>is </a:t>
            </a:r>
            <a:r>
              <a:rPr lang="en-US" dirty="0"/>
              <a:t>the expected deviation in the geographic location of an object in the data set from its true position </a:t>
            </a:r>
          </a:p>
          <a:p>
            <a:r>
              <a:rPr lang="en-US" dirty="0" smtClean="0"/>
              <a:t>There </a:t>
            </a:r>
            <a:r>
              <a:rPr lang="en-US" dirty="0"/>
              <a:t>are two components to positional accuracy are; </a:t>
            </a:r>
          </a:p>
          <a:p>
            <a:r>
              <a:rPr lang="en-US" dirty="0" smtClean="0"/>
              <a:t>Bias </a:t>
            </a:r>
            <a:endParaRPr lang="en-US" dirty="0"/>
          </a:p>
          <a:p>
            <a:r>
              <a:rPr lang="en-US" dirty="0" smtClean="0"/>
              <a:t>Precision 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bias refers to the systematic discrepancies between the represented and true position. Ideally the bias should be zero. </a:t>
            </a:r>
          </a:p>
          <a:p>
            <a:r>
              <a:rPr lang="en-US" dirty="0" smtClean="0"/>
              <a:t>Bias </a:t>
            </a:r>
            <a:r>
              <a:rPr lang="en-US" dirty="0"/>
              <a:t>is commonly measured by the mean / Average positional error of the sample points.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 level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/>
              <a:t>Positional </a:t>
            </a:r>
            <a:r>
              <a:rPr lang="en-US" b="1" dirty="0"/>
              <a:t>Accuracy: </a:t>
            </a:r>
            <a:endParaRPr lang="en-US" dirty="0"/>
          </a:p>
          <a:p>
            <a:r>
              <a:rPr lang="en-US" dirty="0" smtClean="0"/>
              <a:t>Precision </a:t>
            </a:r>
            <a:r>
              <a:rPr lang="en-US" dirty="0"/>
              <a:t>refers to the dispersion of the positional errors of the data elements. </a:t>
            </a:r>
          </a:p>
          <a:p>
            <a:r>
              <a:rPr lang="en-US" dirty="0" smtClean="0"/>
              <a:t>Precision </a:t>
            </a:r>
            <a:r>
              <a:rPr lang="en-US" dirty="0"/>
              <a:t>is commonly estimated by calculating the standard deviation of the selected test points. </a:t>
            </a:r>
          </a:p>
          <a:p>
            <a:r>
              <a:rPr lang="en-US" dirty="0" smtClean="0"/>
              <a:t>A </a:t>
            </a:r>
            <a:r>
              <a:rPr lang="en-US" dirty="0"/>
              <a:t>low standard deviation indicates that the data points tend to be very close to the mean </a:t>
            </a:r>
          </a:p>
          <a:p>
            <a:r>
              <a:rPr lang="en-US" dirty="0" smtClean="0"/>
              <a:t>Higher </a:t>
            </a:r>
            <a:r>
              <a:rPr lang="en-US" dirty="0"/>
              <a:t>the precision better the data for use. </a:t>
            </a:r>
          </a:p>
          <a:p>
            <a:r>
              <a:rPr lang="en-US" dirty="0" smtClean="0"/>
              <a:t>Commonly </a:t>
            </a:r>
            <a:r>
              <a:rPr lang="en-US" dirty="0"/>
              <a:t>the accuracy is measured in RMS error.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Rehana Ghulam Mehar\Desktop\pi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154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 level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Attribute Accuracy: </a:t>
            </a:r>
            <a:r>
              <a:rPr lang="en-US" dirty="0"/>
              <a:t>may be discrete or continuous variables. </a:t>
            </a:r>
          </a:p>
          <a:p>
            <a:r>
              <a:rPr lang="en-US" dirty="0" smtClean="0"/>
              <a:t>A </a:t>
            </a:r>
            <a:r>
              <a:rPr lang="en-US" dirty="0"/>
              <a:t>discrete variable can take on only a finite number of values e.g. Land use class, Vegetation type, or administrative boundaries. </a:t>
            </a:r>
          </a:p>
          <a:p>
            <a:r>
              <a:rPr lang="en-US" dirty="0" smtClean="0"/>
              <a:t>Ratings </a:t>
            </a:r>
            <a:r>
              <a:rPr lang="en-US" dirty="0"/>
              <a:t>is also discrete variables. They are ordered in categories where the order indicates the hierarchy of the attribute. </a:t>
            </a:r>
          </a:p>
          <a:p>
            <a:r>
              <a:rPr lang="en-US" dirty="0" smtClean="0"/>
              <a:t>Low </a:t>
            </a:r>
            <a:r>
              <a:rPr lang="en-US" dirty="0"/>
              <a:t>(1) to High (4)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77</TotalTime>
  <Words>1048</Words>
  <Application>Microsoft Office PowerPoint</Application>
  <PresentationFormat>On-screen Show (4:3)</PresentationFormat>
  <Paragraphs>170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Book Antiqua</vt:lpstr>
      <vt:lpstr>Century Gothic</vt:lpstr>
      <vt:lpstr>Apothecary</vt:lpstr>
      <vt:lpstr>Spatial Data Quality </vt:lpstr>
      <vt:lpstr>Cont. </vt:lpstr>
      <vt:lpstr>Components of spatial data quality </vt:lpstr>
      <vt:lpstr>PowerPoint Presentation</vt:lpstr>
      <vt:lpstr>Micro level components</vt:lpstr>
      <vt:lpstr>Micro level components</vt:lpstr>
      <vt:lpstr>Micro level components</vt:lpstr>
      <vt:lpstr>PowerPoint Presentation</vt:lpstr>
      <vt:lpstr>Micro level components</vt:lpstr>
      <vt:lpstr>PowerPoint Presentation</vt:lpstr>
      <vt:lpstr>Micro level components</vt:lpstr>
      <vt:lpstr>Micro level components</vt:lpstr>
      <vt:lpstr>Micro level components</vt:lpstr>
      <vt:lpstr>Micro level components</vt:lpstr>
      <vt:lpstr>Micro level components</vt:lpstr>
      <vt:lpstr>Micro level components</vt:lpstr>
      <vt:lpstr>PowerPoint Presentation</vt:lpstr>
      <vt:lpstr>Macro level components </vt:lpstr>
      <vt:lpstr>Macro level components </vt:lpstr>
      <vt:lpstr>Macro level components </vt:lpstr>
      <vt:lpstr>Macro level components </vt:lpstr>
      <vt:lpstr>Macro level component</vt:lpstr>
      <vt:lpstr>Macro level component</vt:lpstr>
      <vt:lpstr>Macro level component</vt:lpstr>
      <vt:lpstr>PowerPoint Presentation</vt:lpstr>
      <vt:lpstr>Usage Components </vt:lpstr>
      <vt:lpstr>Sources of error</vt:lpstr>
      <vt:lpstr>Sources of error</vt:lpstr>
      <vt:lpstr>Sources of error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Data Quality </dc:title>
  <dc:creator>Rehana Ghulam Mehar</dc:creator>
  <cp:lastModifiedBy>Rehana Mehar Ali</cp:lastModifiedBy>
  <cp:revision>41</cp:revision>
  <dcterms:created xsi:type="dcterms:W3CDTF">2006-08-16T00:00:00Z</dcterms:created>
  <dcterms:modified xsi:type="dcterms:W3CDTF">2016-01-13T12:24:21Z</dcterms:modified>
</cp:coreProperties>
</file>